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3" r:id="rId3"/>
    <p:sldId id="266" r:id="rId4"/>
    <p:sldId id="258" r:id="rId5"/>
    <p:sldId id="257" r:id="rId6"/>
    <p:sldId id="268" r:id="rId7"/>
    <p:sldId id="269" r:id="rId8"/>
    <p:sldId id="267" r:id="rId9"/>
    <p:sldId id="262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497"/>
    <a:srgbClr val="EB22FF"/>
    <a:srgbClr val="FFB7E5"/>
    <a:srgbClr val="FF780B"/>
    <a:srgbClr val="FFCC08"/>
    <a:srgbClr val="15F7E9"/>
    <a:srgbClr val="9EFDFF"/>
    <a:srgbClr val="35A7FF"/>
    <a:srgbClr val="FF2524"/>
    <a:srgbClr val="74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4660"/>
  </p:normalViewPr>
  <p:slideViewPr>
    <p:cSldViewPr>
      <p:cViewPr>
        <p:scale>
          <a:sx n="81" d="100"/>
          <a:sy n="81" d="100"/>
        </p:scale>
        <p:origin x="-640" y="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29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3066-691B-7E4B-8123-F04CF9BB81C7}" type="datetime1">
              <a:rPr lang="es-MX" smtClean="0"/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3FEF-F8AF-9F41-8F18-AF1A1468A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593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2AA11-700B-E443-A51E-8E54529C7F30}" type="datetime1">
              <a:rPr lang="es-MX" smtClean="0"/>
              <a:t>14/05/15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B420-354F-4411-834B-69E53B20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2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82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2971800" y="660400"/>
            <a:ext cx="1134534" cy="457200"/>
          </a:xfrm>
        </p:spPr>
        <p:txBody>
          <a:bodyPr/>
          <a:lstStyle/>
          <a:p>
            <a:pPr algn="ctr"/>
            <a:r>
              <a:rPr lang="en-US" dirty="0" smtClean="0"/>
              <a:t>May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143000" y="685800"/>
            <a:ext cx="1143000" cy="457200"/>
          </a:xfrm>
        </p:spPr>
        <p:txBody>
          <a:bodyPr/>
          <a:lstStyle/>
          <a:p>
            <a:r>
              <a:rPr lang="en-US" dirty="0" smtClean="0"/>
              <a:t>May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May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B420-354F-4411-834B-69E53B20AC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564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574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487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6917496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154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79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242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57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857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661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801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612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ECFA-48C2-4B0E-B0EC-26EFDC7A4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1399"/>
            <a:ext cx="3429000" cy="32653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GRAPHICS, DIGITAL MEDIA, MULTIMEDIA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65125"/>
          </a:xfrm>
        </p:spPr>
        <p:txBody>
          <a:bodyPr/>
          <a:lstStyle/>
          <a:p>
            <a:r>
              <a:rPr lang="en-US" sz="1800" b="1" dirty="0" smtClean="0">
                <a:latin typeface="Arial"/>
                <a:cs typeface="Arial"/>
              </a:rPr>
              <a:t>May 2015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49530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Melissa </a:t>
            </a:r>
            <a:r>
              <a:rPr lang="en-US" sz="2000" dirty="0" err="1" smtClean="0"/>
              <a:t>Albo</a:t>
            </a:r>
            <a:r>
              <a:rPr lang="en-US" sz="2000" dirty="0" smtClean="0"/>
              <a:t> #1</a:t>
            </a:r>
          </a:p>
          <a:p>
            <a:r>
              <a:rPr lang="en-US" sz="2000" dirty="0" err="1" smtClean="0"/>
              <a:t>Sagrario</a:t>
            </a:r>
            <a:r>
              <a:rPr lang="en-US" sz="2000" dirty="0" smtClean="0"/>
              <a:t> </a:t>
            </a:r>
            <a:r>
              <a:rPr lang="en-US" sz="2000" dirty="0" err="1" smtClean="0"/>
              <a:t>Casillas</a:t>
            </a:r>
            <a:r>
              <a:rPr lang="en-US" sz="2000" dirty="0" smtClean="0"/>
              <a:t> #4</a:t>
            </a:r>
          </a:p>
          <a:p>
            <a:r>
              <a:rPr lang="en-US" sz="2000" dirty="0" smtClean="0"/>
              <a:t>Angela </a:t>
            </a:r>
            <a:r>
              <a:rPr lang="en-US" sz="2000" dirty="0" err="1" smtClean="0"/>
              <a:t>Durán</a:t>
            </a:r>
            <a:r>
              <a:rPr lang="en-US" sz="2000" dirty="0" smtClean="0"/>
              <a:t> #8</a:t>
            </a:r>
          </a:p>
          <a:p>
            <a:r>
              <a:rPr lang="en-US" sz="2000" dirty="0" smtClean="0"/>
              <a:t>Daniela </a:t>
            </a:r>
            <a:r>
              <a:rPr lang="en-US" sz="2000" dirty="0" err="1" smtClean="0"/>
              <a:t>Martínez</a:t>
            </a:r>
            <a:r>
              <a:rPr lang="en-US" sz="2000" dirty="0" smtClean="0"/>
              <a:t> #16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58714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228600" y="-11373"/>
            <a:ext cx="87630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3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Present and future applications for multimedia technology </a:t>
            </a:r>
          </a:p>
        </p:txBody>
      </p:sp>
      <p:sp>
        <p:nvSpPr>
          <p:cNvPr id="55" name="Shape 55"/>
          <p:cNvSpPr/>
          <p:nvPr/>
        </p:nvSpPr>
        <p:spPr>
          <a:xfrm>
            <a:off x="159172" y="1483232"/>
            <a:ext cx="1952112" cy="2796540"/>
          </a:xfrm>
          <a:prstGeom prst="rect">
            <a:avLst/>
          </a:prstGeom>
          <a:solidFill>
            <a:srgbClr val="4BAC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dirty="0">
                <a:solidFill>
                  <a:srgbClr val="FFFFFF"/>
                </a:solidFill>
              </a:rPr>
              <a:t>Hypertext</a:t>
            </a:r>
          </a:p>
          <a:p>
            <a:pPr lvl="0" algn="ctr"/>
            <a:endParaRPr dirty="0">
              <a:solidFill>
                <a:srgbClr val="FFFFFF"/>
              </a:solidFill>
            </a:endParaRPr>
          </a:p>
          <a:p>
            <a:pPr lvl="0" algn="ctr"/>
            <a:r>
              <a:rPr dirty="0">
                <a:solidFill>
                  <a:srgbClr val="FFFFFF"/>
                </a:solidFill>
              </a:rPr>
              <a:t>A documents that contains links that quickly leads to other part of the document</a:t>
            </a:r>
          </a:p>
          <a:p>
            <a:pPr lvl="0" algn="ctr"/>
            <a:endParaRPr dirty="0">
              <a:solidFill>
                <a:srgbClr val="FFFFFF"/>
              </a:solidFill>
            </a:endParaRPr>
          </a:p>
          <a:p>
            <a:pPr lvl="0"/>
            <a:endParaRPr dirty="0">
              <a:solidFill>
                <a:srgbClr val="FFFFFF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375577" y="1489582"/>
            <a:ext cx="2000107" cy="2783840"/>
          </a:xfrm>
          <a:prstGeom prst="rect">
            <a:avLst/>
          </a:prstGeom>
          <a:solidFill>
            <a:srgbClr val="4BACC6"/>
          </a:solidFill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dirty="0">
                <a:solidFill>
                  <a:srgbClr val="FFFFFF"/>
                </a:solidFill>
              </a:rPr>
              <a:t>Hypermedia </a:t>
            </a:r>
          </a:p>
          <a:p>
            <a:pPr lvl="0" algn="ctr"/>
            <a:endParaRPr dirty="0">
              <a:solidFill>
                <a:srgbClr val="FFFFFF"/>
              </a:solidFill>
            </a:endParaRPr>
          </a:p>
          <a:p>
            <a:pPr lvl="0" algn="ctr"/>
            <a:r>
              <a:rPr dirty="0">
                <a:solidFill>
                  <a:srgbClr val="FFFFFF"/>
                </a:solidFill>
              </a:rPr>
              <a:t>A hypermedia system could combine: texts, numbers, graphics, animations, music, and other media</a:t>
            </a:r>
          </a:p>
        </p:txBody>
      </p:sp>
      <p:sp>
        <p:nvSpPr>
          <p:cNvPr id="57" name="Shape 57"/>
          <p:cNvSpPr/>
          <p:nvPr/>
        </p:nvSpPr>
        <p:spPr>
          <a:xfrm>
            <a:off x="4633627" y="1603882"/>
            <a:ext cx="1704530" cy="2555240"/>
          </a:xfrm>
          <a:prstGeom prst="rect">
            <a:avLst/>
          </a:prstGeom>
          <a:solidFill>
            <a:srgbClr val="4BACC6"/>
          </a:solidFill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dirty="0">
                <a:solidFill>
                  <a:srgbClr val="FFFFFF"/>
                </a:solidFill>
              </a:rPr>
              <a:t>Multimedia</a:t>
            </a:r>
          </a:p>
          <a:p>
            <a:pPr lvl="0" algn="ctr"/>
            <a:endParaRPr dirty="0">
              <a:solidFill>
                <a:srgbClr val="FFFFFF"/>
              </a:solidFill>
            </a:endParaRPr>
          </a:p>
          <a:p>
            <a:pPr lvl="0" algn="ctr"/>
            <a:r>
              <a:rPr sz="2100" dirty="0">
                <a:solidFill>
                  <a:srgbClr val="FFFFFF"/>
                </a:solidFill>
              </a:rPr>
              <a:t>The use of music, voice, video, text, graphics, animations, etc. </a:t>
            </a:r>
          </a:p>
        </p:txBody>
      </p:sp>
      <p:sp>
        <p:nvSpPr>
          <p:cNvPr id="58" name="Shape 58"/>
          <p:cNvSpPr/>
          <p:nvPr/>
        </p:nvSpPr>
        <p:spPr>
          <a:xfrm>
            <a:off x="6596099" y="1489582"/>
            <a:ext cx="2301679" cy="2783840"/>
          </a:xfrm>
          <a:prstGeom prst="rect">
            <a:avLst/>
          </a:prstGeom>
          <a:solidFill>
            <a:srgbClr val="4BACC6"/>
          </a:solidFill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dirty="0">
                <a:solidFill>
                  <a:srgbClr val="FFFFFF"/>
                </a:solidFill>
              </a:rPr>
              <a:t>Multimedia-authoring</a:t>
            </a:r>
          </a:p>
          <a:p>
            <a:pPr lvl="0" algn="ctr"/>
            <a:r>
              <a:rPr dirty="0">
                <a:solidFill>
                  <a:srgbClr val="FFFFFF"/>
                </a:solidFill>
              </a:rPr>
              <a:t>software</a:t>
            </a:r>
          </a:p>
          <a:p>
            <a:pPr lvl="0" algn="ctr"/>
            <a:endParaRPr dirty="0">
              <a:solidFill>
                <a:srgbClr val="FFFFFF"/>
              </a:solidFill>
            </a:endParaRPr>
          </a:p>
          <a:p>
            <a:pPr lvl="0" algn="ctr"/>
            <a:r>
              <a:rPr dirty="0">
                <a:solidFill>
                  <a:srgbClr val="FFFFFF"/>
                </a:solidFill>
              </a:rPr>
              <a:t>Used to create/edit multimedia documents. Graphics, text files, video clips and files. </a:t>
            </a:r>
          </a:p>
        </p:txBody>
      </p:sp>
      <p:pic>
        <p:nvPicPr>
          <p:cNvPr id="59" name="IMG_1311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62" y="4403805"/>
            <a:ext cx="2725666" cy="215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IMG_131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4349" y="4499720"/>
            <a:ext cx="5072945" cy="1967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61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 algn="r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28600" y="228600"/>
            <a:ext cx="8335253" cy="4351192"/>
          </a:xfrm>
          <a:prstGeom prst="rect">
            <a:avLst/>
          </a:prstGeom>
          <a:ln w="57150" cap="flat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dashDot"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/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The biggest hypermedia platform is World Wide Web. 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When you watch a TV program, you're experiencing a multimedia product.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Multimedia software titles are designed to be used with TVs and controlled by games machines and other and other set- top boxes from Sony, Microsoft, Nintendo and other companies. 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PowerPoint was created for linear presentations but includes capabilities of adding hyperlinks. 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World Wide Web uses metaphorical pages to represent screens and info. 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Adobe Flash is created for multimedia Web applications. </a:t>
            </a: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endParaRPr b="1" dirty="0">
              <a:solidFill>
                <a:srgbClr val="000000"/>
              </a:solidFill>
            </a:endParaRPr>
          </a:p>
          <a:p>
            <a:pPr marL="195942" lvl="0" indent="-195942">
              <a:lnSpc>
                <a:spcPct val="75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000000"/>
                </a:solidFill>
              </a:rPr>
              <a:t>Flash documents </a:t>
            </a:r>
            <a:r>
              <a:rPr lang="es-ES_tradnl" b="1" dirty="0" smtClean="0">
                <a:solidFill>
                  <a:srgbClr val="000000"/>
                </a:solidFill>
              </a:rPr>
              <a:t>are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like interactive movies.</a:t>
            </a:r>
          </a:p>
        </p:txBody>
      </p:sp>
      <p:pic>
        <p:nvPicPr>
          <p:cNvPr id="64" name="IMG_131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29" y="4800600"/>
            <a:ext cx="2217971" cy="1706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" name="IMG_13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0" y="4419600"/>
            <a:ext cx="1917343" cy="191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-578556" y="5023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82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 algn="r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52400" y="1295400"/>
            <a:ext cx="8163371" cy="5201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http://www.livbit.com/article/2010/03/04/microsoft-gustav-takes-computer-based-painting-to-a-whole-new-level/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http://www.memphisprofessionalphotographer.com/workshops-2/adobe-photoshop-post-processing/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http://naturpixel.com/2010/04/13/adobe-illustrator-cs5-que-nos-trae-de-nuevo/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http://www.classicelectrics.info/crystal/crystal-reports-exporter-download-rainforest-software.html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http://www.all-freeware.com/results/involute/spline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http://www.smartdraw.com/presentations/presentation-software.htm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http://hdflatscreen.blogspot.com/2010/07/flat-screen-hd-tvs.html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http://mjpye.org/video.shtml</a:t>
            </a:r>
          </a:p>
          <a:p>
            <a:pPr lvl="0"/>
            <a:endParaRPr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http://cparker.grads.digitalodu.com/2014/02/24/reading-notes-7-hypertext/</a:t>
            </a:r>
          </a:p>
          <a:p>
            <a:pPr lvl="0"/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lang="en-US"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http://geoffreymultimedia.com/wp-content/uploads/2012/06/geoffrey-multimedia.jpg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endParaRPr lang="es-ES_tradnl" sz="1400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lang="es-ES_tradnl"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http://blogs.tees.ac.uk/teltees/files/2015/02/PowerpointIcon2.jpg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endParaRPr lang="es-ES_tradnl" sz="1400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r>
              <a:rPr lang="es-ES_tradnl"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rPr>
              <a:t>http://cahiermaths.free.fr/images/gif/adobeplayerlogo.jpg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  <a:p>
            <a:pPr lvl="0"/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43200" y="152400"/>
            <a:ext cx="33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References</a:t>
            </a:r>
            <a:endParaRPr lang="es-ES_tradnl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9878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752600" y="533400"/>
            <a:ext cx="5867400" cy="6771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0"/>
            </a:lvl1pPr>
          </a:lstStyle>
          <a:p>
            <a:pPr lvl="0" algn="ctr">
              <a:defRPr sz="1800"/>
            </a:pPr>
            <a:r>
              <a:rPr sz="4400" dirty="0"/>
              <a:t>Painting Software</a:t>
            </a:r>
          </a:p>
        </p:txBody>
      </p:sp>
      <p:sp>
        <p:nvSpPr>
          <p:cNvPr id="50" name="Shape 50"/>
          <p:cNvSpPr/>
          <p:nvPr/>
        </p:nvSpPr>
        <p:spPr>
          <a:xfrm>
            <a:off x="228600" y="1524000"/>
            <a:ext cx="8763000" cy="2862322"/>
          </a:xfrm>
          <a:prstGeom prst="rect">
            <a:avLst/>
          </a:prstGeom>
          <a:ln w="57150" cmpd="sng">
            <a:solidFill>
              <a:schemeClr val="accent4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000" dirty="0">
                <a:latin typeface="Arial"/>
                <a:ea typeface="Arial"/>
                <a:cs typeface="Arial"/>
                <a:sym typeface="Arial"/>
              </a:rPr>
              <a:t>The painting software lets you “paint” pixels on the monitor with a pointing device.</a:t>
            </a:r>
          </a:p>
          <a:p>
            <a:pPr lvl="0"/>
            <a:r>
              <a:rPr sz="2000" dirty="0">
                <a:latin typeface="Arial"/>
                <a:ea typeface="Arial"/>
                <a:cs typeface="Arial"/>
                <a:sym typeface="Arial"/>
              </a:rPr>
              <a:t>The most common pointing devices used on this software are:</a:t>
            </a:r>
          </a:p>
          <a:p>
            <a:pPr marL="457200" lvl="0" indent="-457200">
              <a:buSzPct val="100000"/>
              <a:buFont typeface="Wingdings"/>
              <a:buChar char="➢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Mouse </a:t>
            </a:r>
          </a:p>
          <a:p>
            <a:pPr marL="457200" lvl="0" indent="-457200">
              <a:buSzPct val="100000"/>
              <a:buFont typeface="Wingdings"/>
              <a:buChar char="➢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Trackball</a:t>
            </a:r>
          </a:p>
          <a:p>
            <a:pPr marL="457200" lvl="0" indent="-457200">
              <a:buSzPct val="100000"/>
              <a:buFont typeface="Wingdings"/>
              <a:buChar char="➢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Stylus</a:t>
            </a:r>
          </a:p>
          <a:p>
            <a:pPr marL="457200" lvl="0" indent="-457200">
              <a:buSzPct val="100000"/>
              <a:buFont typeface="Wingdings"/>
              <a:buChar char="➢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touchpad </a:t>
            </a:r>
          </a:p>
          <a:p>
            <a:pPr marL="457200" lvl="0" indent="-457200">
              <a:buSzPct val="100000"/>
              <a:buFont typeface="Wingdings"/>
              <a:buChar char="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 dirty="0" smtClean="0">
                <a:latin typeface="Arial"/>
                <a:ea typeface="Arial"/>
                <a:cs typeface="Arial"/>
                <a:sym typeface="Arial"/>
              </a:rPr>
              <a:t>rackball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0"/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IMG_31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2590800"/>
            <a:ext cx="4114800" cy="182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IMG_312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2200" y="2743200"/>
            <a:ext cx="2580963" cy="16512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4800" y="4572000"/>
            <a:ext cx="845820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pointing devices translate the movements made by the user’s fingers into lines and patterns on-screen.</a:t>
            </a:r>
          </a:p>
          <a:p>
            <a:pPr lvl="0"/>
            <a:endParaRPr lang="en-US"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Typically, a painting program offers a palette of tools, in which some tools can do difficult, even impossible on paper and other tools mimic real-world painting tools.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899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5532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mpd="sng">
            <a:solidFill>
              <a:schemeClr val="accent5">
                <a:lumMod val="75000"/>
              </a:schemeClr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>
            <a:normAutofit/>
          </a:bodyPr>
          <a:lstStyle>
            <a:lvl1pPr>
              <a:defRPr sz="4800">
                <a:latin typeface="Kannada Sangam MN"/>
                <a:ea typeface="Kannada Sangam MN"/>
                <a:cs typeface="Kannada Sangam MN"/>
                <a:sym typeface="Kannada Sangam MN"/>
              </a:defRPr>
            </a:lvl1pPr>
          </a:lstStyle>
          <a:p>
            <a:pPr lvl="0">
              <a:defRPr sz="1800"/>
            </a:pPr>
            <a:r>
              <a:rPr sz="4400" dirty="0">
                <a:latin typeface="Calibri"/>
                <a:cs typeface="Calibri"/>
              </a:rPr>
              <a:t>Image-Processing Software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5486400" cy="3124200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15F7E9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lvl="0" algn="l" defTabSz="822959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A picture taken with a camera if often referred to as a digital picture which is a bitmapped photo.</a:t>
            </a:r>
          </a:p>
          <a:p>
            <a:pPr lvl="0" algn="l" defTabSz="822959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The Image-Processing Software lets the photographer modify the picture.</a:t>
            </a:r>
          </a:p>
          <a:p>
            <a:pPr lvl="0" algn="l" defTabSz="822959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Adobe Photoshop is an example of an Image-Processing software that enables you to edit high-resolution bitmapped pictures.</a:t>
            </a:r>
          </a:p>
          <a:p>
            <a:pPr lvl="1" indent="411479" algn="l" defTabSz="822959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It can easily remove red eyes, unwanted reflections, and lets you fade away facial </a:t>
            </a:r>
            <a:r>
              <a:rPr sz="2000" dirty="0" smtClean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blemishes</a:t>
            </a:r>
            <a:r>
              <a:rPr lang="es-ES_tradnl" sz="2000" dirty="0" smtClean="0">
                <a:solidFill>
                  <a:schemeClr val="tx1"/>
                </a:solidFill>
                <a:latin typeface="Khmer Sangam MN"/>
                <a:ea typeface="Khmer Sangam MN"/>
                <a:cs typeface="Khmer Sangam MN"/>
                <a:sym typeface="Khmer Sangam MN"/>
              </a:rPr>
              <a:t>.</a:t>
            </a:r>
            <a:endParaRPr sz="2000" dirty="0">
              <a:solidFill>
                <a:schemeClr val="tx1"/>
              </a:solidFill>
              <a:latin typeface="Khmer Sangam MN"/>
              <a:ea typeface="Khmer Sangam MN"/>
              <a:cs typeface="Khmer Sangam MN"/>
              <a:sym typeface="Khmer Sangam MN"/>
            </a:endParaRPr>
          </a:p>
        </p:txBody>
      </p:sp>
      <p:pic>
        <p:nvPicPr>
          <p:cNvPr id="51" name="DBD5FF6E-1D4D-421C-9919-F1C76C0AA4A4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4038600"/>
            <a:ext cx="3276600" cy="25146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98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5638800" cy="762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Drawing software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2895600"/>
          </a:xfrm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a picture as a collection of lines and shapes instead of a collection of dots.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software calculates mathematical formula for the line.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object- oriented graphics or vector graphics because the pictures are collections of lines, shapes, and other objects.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most professional drawing programs is Adobe Illustrator because it uses PDF (portable document format) to store images. 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3348789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PDF: Allows documents to be exchanged between programs regardless of the software, hardware, or operating system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800600"/>
            <a:ext cx="3200400" cy="1700945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54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6019800" cy="609600"/>
          </a:xfrm>
        </p:spPr>
        <p:txBody>
          <a:bodyPr>
            <a:prstTxWarp prst="textDoubleWave1">
              <a:avLst/>
            </a:prstTxWarp>
            <a:normAutofit fontScale="90000"/>
            <a:scene3d>
              <a:camera prst="obliqueTopLeft"/>
              <a:lightRig rig="threePt" dir="t"/>
            </a:scene3d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3D </a:t>
            </a:r>
            <a:r>
              <a:rPr lang="en-US" sz="4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Modeling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Software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6106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Now, graphic designers use </a:t>
            </a:r>
            <a:r>
              <a:rPr lang="en-US" b="1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3D Modeling Software </a:t>
            </a:r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and with it…</a:t>
            </a:r>
          </a:p>
          <a:p>
            <a:pPr algn="just"/>
            <a:endParaRPr lang="en-US" b="1" dirty="0">
              <a:ln>
                <a:solidFill>
                  <a:srgbClr val="3366FF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3D computer models can be rotated, stretched, and combined with other model objects to create complex 3D scenes.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3D models can be rotated and viewed from different angles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You can take two-dimensional snapshots and see the figure in many points of view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3366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Modern TV, movies and video games’ special effects are simulated 3D animation. </a:t>
            </a:r>
            <a:endParaRPr lang="en-US" b="1" dirty="0" smtClean="0">
              <a:ln>
                <a:solidFill>
                  <a:srgbClr val="3366FF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000" dirty="0">
              <a:ln>
                <a:solidFill>
                  <a:srgbClr val="3366FF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sz="2000" dirty="0">
              <a:ln>
                <a:solidFill>
                  <a:srgbClr val="3366FF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801896" cy="2069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3700" y="6096000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rgbClr val="35A7FF">
                <a:alpha val="7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scene was created using 3D Modeling Software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0010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</a:rPr>
              <a:t>Whether an artist is drawing a three-dimensional scene on a paper or in a computer painting program, it will appear as 3D and apparently with depth but actually the drawing lacks of depth and it is just a flat representation of the scene.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73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8600" y="228600"/>
            <a:ext cx="8686800" cy="9848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/>
            </a:lvl1pPr>
          </a:lstStyle>
          <a:p>
            <a:pPr lvl="0">
              <a:defRPr sz="1800"/>
            </a:pPr>
            <a:r>
              <a:rPr sz="32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Effective technique for improving the quality of slides prepared with presentation graphic software. </a:t>
            </a:r>
          </a:p>
        </p:txBody>
      </p:sp>
      <p:sp>
        <p:nvSpPr>
          <p:cNvPr id="55" name="Shape 55"/>
          <p:cNvSpPr/>
          <p:nvPr/>
        </p:nvSpPr>
        <p:spPr>
          <a:xfrm>
            <a:off x="228600" y="1676400"/>
            <a:ext cx="8647157" cy="3352800"/>
          </a:xfrm>
          <a:prstGeom prst="rect">
            <a:avLst/>
          </a:prstGeom>
          <a:ln w="38100" cmpd="sng">
            <a:solidFill>
              <a:srgbClr val="35A7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600" dirty="0">
                <a:solidFill>
                  <a:srgbClr val="33CCFF"/>
                </a:solidFill>
                <a:latin typeface="Arial"/>
                <a:ea typeface="Arial"/>
                <a:cs typeface="Arial"/>
                <a:sym typeface="Arial"/>
              </a:rPr>
              <a:t>The presentation-graphics software </a:t>
            </a:r>
            <a:r>
              <a:rPr sz="2600" dirty="0">
                <a:latin typeface="Arial"/>
                <a:ea typeface="Arial"/>
                <a:cs typeface="Arial"/>
                <a:sym typeface="Arial"/>
              </a:rPr>
              <a:t>helps in the creation of visual aids for:</a:t>
            </a:r>
          </a:p>
          <a:p>
            <a:pPr marL="495300" lvl="0" indent="-495300">
              <a:buSzPct val="100000"/>
              <a:buFont typeface="Wingdings"/>
              <a:buChar char="❖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Lectures </a:t>
            </a:r>
          </a:p>
          <a:p>
            <a:pPr marL="495300" lvl="0" indent="-495300">
              <a:buSzPct val="100000"/>
              <a:buFont typeface="Wingdings"/>
              <a:buChar char="❖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Training sessions</a:t>
            </a:r>
          </a:p>
          <a:p>
            <a:pPr marL="495300" lvl="0" indent="-495300">
              <a:buSzPct val="100000"/>
              <a:buFont typeface="Wingdings"/>
              <a:buChar char="❖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Sales demonstration </a:t>
            </a:r>
          </a:p>
          <a:p>
            <a:pPr marL="495300" lvl="0" indent="-495300">
              <a:buSzPct val="100000"/>
              <a:buFont typeface="Wingdings"/>
              <a:buChar char="❖"/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Other presentations </a:t>
            </a:r>
          </a:p>
          <a:p>
            <a:pPr lvl="0"/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lvl="0"/>
            <a:endParaRPr sz="2600" dirty="0">
              <a:solidFill>
                <a:srgbClr val="33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IMG_312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1981200"/>
            <a:ext cx="3420369" cy="2651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09600" y="4876800"/>
            <a:ext cx="8153400" cy="1569660"/>
          </a:xfrm>
          <a:prstGeom prst="rect">
            <a:avLst/>
          </a:prstGeom>
          <a:solidFill>
            <a:srgbClr val="9EFDFF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slide shows include animation, audio, and video clips along with still images. Some presentation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can convert presentation into web pages or convert slide shows into video files.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9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28600" y="152400"/>
            <a:ext cx="7543521" cy="3865351"/>
          </a:xfrm>
          <a:prstGeom prst="rect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700" dirty="0">
                <a:latin typeface="Arial"/>
                <a:ea typeface="Arial"/>
                <a:cs typeface="Arial"/>
                <a:sym typeface="Arial"/>
              </a:rPr>
              <a:t>These programs are commonly used for creating and displaying “slides” to function as visual aids fot presentations.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These slides may include: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Drawings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Photographs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Charts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Tables</a:t>
            </a:r>
          </a:p>
          <a:p>
            <a:pPr marL="428625" lvl="0" indent="-428625">
              <a:buSzPct val="100000"/>
              <a:buFont typeface="Wingdings"/>
              <a:buChar char="❖"/>
            </a:pPr>
            <a:r>
              <a:rPr sz="2700" dirty="0">
                <a:latin typeface="Arial"/>
                <a:ea typeface="Arial"/>
                <a:cs typeface="Arial"/>
                <a:sym typeface="Arial"/>
              </a:rPr>
              <a:t>Spreadsheet-style</a:t>
            </a:r>
          </a:p>
        </p:txBody>
      </p:sp>
      <p:pic>
        <p:nvPicPr>
          <p:cNvPr id="60" name="IMG_312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012" y="3850871"/>
            <a:ext cx="2668968" cy="2949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" name="IMG_312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68357" y="2064016"/>
            <a:ext cx="4541790" cy="3027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18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838200"/>
          </a:xfrm>
          <a:prstGeom prst="rect">
            <a:avLst/>
          </a:prstGeom>
          <a:noFill/>
          <a:ln w="76200" cmpd="sng">
            <a:noFill/>
          </a:ln>
        </p:spPr>
        <p:txBody>
          <a:bodyPr>
            <a:noAutofit/>
          </a:bodyPr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is digital technology </a:t>
            </a:r>
            <a:r>
              <a:rPr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use</a:t>
            </a:r>
            <a:r>
              <a:rPr lang="es-ES_tradnl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video and audio production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953000" cy="4343401"/>
          </a:xfrm>
          <a:prstGeom prst="rect">
            <a:avLst/>
          </a:prstGeom>
          <a:solidFill>
            <a:srgbClr val="FFB7E5"/>
          </a:solidFill>
          <a:ln w="76200" cmpd="sng">
            <a:solidFill>
              <a:srgbClr val="EB22FF"/>
            </a:solidFill>
          </a:ln>
        </p:spPr>
        <p:txBody>
          <a:bodyPr>
            <a:normAutofit lnSpcReduction="10000"/>
          </a:bodyPr>
          <a:lstStyle/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Analog video technology is quickly being replaced by digital technology.</a:t>
            </a:r>
          </a:p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Since 2009 all TV's are digital.</a:t>
            </a:r>
          </a:p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Analog videos and broadcasts can be digitalized with a video digitizer.</a:t>
            </a:r>
          </a:p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The digital camcorders can store data on mini-DV tapes, digital-8, tapes, rewritable optical discs, flash memory cards or a hard disk.</a:t>
            </a:r>
          </a:p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A camera connected to a computer can also bypass its own tape and transfer images directly to the computer.</a:t>
            </a:r>
          </a:p>
          <a:p>
            <a:pPr marL="216027" lvl="0" indent="-216027" defTabSz="576072">
              <a:spcBef>
                <a:spcPts val="400"/>
              </a:spcBef>
              <a:defRPr sz="1800"/>
            </a:pPr>
            <a:r>
              <a:rPr sz="2016" dirty="0"/>
              <a:t>Digital video can be: copied, edited,and stored without any loss of quality </a:t>
            </a:r>
          </a:p>
        </p:txBody>
      </p:sp>
      <p:pic>
        <p:nvPicPr>
          <p:cNvPr id="55" name="7F1BABBB-0229-44E2-AFCF-1D1B54E73F29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400" y="1447800"/>
            <a:ext cx="3049252" cy="2305301"/>
          </a:xfrm>
          <a:prstGeom prst="rect">
            <a:avLst/>
          </a:prstGeom>
          <a:ln w="12700">
            <a:solidFill>
              <a:srgbClr val="35A7FF"/>
            </a:solidFill>
            <a:miter lim="4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6" name="074319DC-D720-4D1E-BF67-71115DCAA9B2-L0-00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7817" y="4165124"/>
            <a:ext cx="2167965" cy="2274090"/>
          </a:xfrm>
          <a:prstGeom prst="rect">
            <a:avLst/>
          </a:prstGeom>
          <a:ln w="12700"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CFA-48C2-4B0E-B0EC-26EFDC7A44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947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04800" y="1600200"/>
            <a:ext cx="8534400" cy="2308324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endParaRPr sz="1700" dirty="0">
              <a:solidFill>
                <a:srgbClr val="FFFFFF"/>
              </a:solidFill>
            </a:endParaRPr>
          </a:p>
          <a:p>
            <a:pPr lvl="0">
              <a:defRPr sz="1800"/>
            </a:pPr>
            <a:endParaRPr sz="1900" dirty="0">
              <a:solidFill>
                <a:srgbClr val="FFFFFF"/>
              </a:solidFill>
            </a:endParaRPr>
          </a:p>
          <a:p>
            <a:pPr lvl="0">
              <a:defRPr sz="1800"/>
            </a:pPr>
            <a:endParaRPr sz="1900" dirty="0">
              <a:solidFill>
                <a:srgbClr val="FFFFFF"/>
              </a:solidFill>
            </a:endParaRPr>
          </a:p>
          <a:p>
            <a:pPr lvl="0">
              <a:defRPr sz="1800"/>
            </a:pPr>
            <a:endParaRPr sz="19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1900" b="1" dirty="0">
                <a:solidFill>
                  <a:srgbClr val="FFFFFF"/>
                </a:solidFill>
              </a:rPr>
              <a:t>Image-compression software</a:t>
            </a:r>
            <a:r>
              <a:rPr sz="1900" dirty="0">
                <a:solidFill>
                  <a:srgbClr val="FFFFFF"/>
                </a:solidFill>
              </a:rPr>
              <a:t> is used to compress graphics and video files. </a:t>
            </a:r>
          </a:p>
          <a:p>
            <a:pPr lvl="0">
              <a:defRPr sz="1800"/>
            </a:pPr>
            <a:endParaRPr sz="19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1900" dirty="0">
                <a:solidFill>
                  <a:srgbClr val="FFFFFF"/>
                </a:solidFill>
              </a:rPr>
              <a:t>Digital movies are becoming larger and longer and are even more common in everyday computing applications because compression systems are improving.</a:t>
            </a:r>
          </a:p>
        </p:txBody>
      </p:sp>
      <p:sp>
        <p:nvSpPr>
          <p:cNvPr id="33" name="Shape 33"/>
          <p:cNvSpPr/>
          <p:nvPr/>
        </p:nvSpPr>
        <p:spPr>
          <a:xfrm>
            <a:off x="1752600" y="304800"/>
            <a:ext cx="584789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4500" b="1"/>
            </a:lvl1pPr>
          </a:lstStyle>
          <a:p>
            <a:pPr lvl="0">
              <a:defRPr sz="1800" b="0"/>
            </a:pPr>
            <a:r>
              <a:rPr sz="3600" dirty="0">
                <a:ln w="17780" cmpd="sng">
                  <a:noFill/>
                  <a:prstDash val="solid"/>
                  <a:miter lim="800000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How data compression works</a:t>
            </a:r>
          </a:p>
        </p:txBody>
      </p:sp>
      <p:sp>
        <p:nvSpPr>
          <p:cNvPr id="34" name="Shape 34"/>
          <p:cNvSpPr/>
          <p:nvPr/>
        </p:nvSpPr>
        <p:spPr>
          <a:xfrm>
            <a:off x="533400" y="1110455"/>
            <a:ext cx="7924800" cy="1538883"/>
          </a:xfrm>
          <a:prstGeom prst="rect">
            <a:avLst/>
          </a:prstGeom>
          <a:solidFill>
            <a:srgbClr val="E67497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just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bg1"/>
                </a:solidFill>
              </a:rPr>
              <a:t>Data compression is used because multimedia like movies or video clips can take a lot of space from your hard </a:t>
            </a:r>
            <a:r>
              <a:rPr sz="2000" dirty="0" smtClean="0">
                <a:solidFill>
                  <a:schemeClr val="bg1"/>
                </a:solidFill>
              </a:rPr>
              <a:t>disk</a:t>
            </a:r>
            <a:r>
              <a:rPr lang="es-ES_tradnl" sz="2000" dirty="0" smtClean="0">
                <a:solidFill>
                  <a:schemeClr val="bg1"/>
                </a:solidFill>
              </a:rPr>
              <a:t>, </a:t>
            </a:r>
            <a:r>
              <a:rPr lang="es-ES_tradnl" sz="2000" dirty="0" err="1" smtClean="0">
                <a:solidFill>
                  <a:schemeClr val="bg1"/>
                </a:solidFill>
              </a:rPr>
              <a:t>they</a:t>
            </a:r>
            <a:r>
              <a:rPr lang="es-ES_tradnl" sz="2000" dirty="0" smtClean="0">
                <a:solidFill>
                  <a:schemeClr val="bg1"/>
                </a:solidFill>
              </a:rPr>
              <a:t> can </a:t>
            </a:r>
            <a:r>
              <a:rPr lang="es-ES_tradnl" sz="2000" dirty="0" err="1" smtClean="0">
                <a:solidFill>
                  <a:schemeClr val="bg1"/>
                </a:solidFill>
              </a:rPr>
              <a:t>quickly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fill</a:t>
            </a:r>
            <a:r>
              <a:rPr lang="es-ES_tradnl" sz="2000" dirty="0" smtClean="0">
                <a:solidFill>
                  <a:schemeClr val="bg1"/>
                </a:solidFill>
              </a:rPr>
              <a:t> up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full disk </a:t>
            </a:r>
            <a:r>
              <a:rPr lang="es-ES_tradnl" sz="2000" dirty="0" err="1" smtClean="0">
                <a:solidFill>
                  <a:schemeClr val="bg1"/>
                </a:solidFill>
              </a:rPr>
              <a:t>or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slow</a:t>
            </a:r>
            <a:r>
              <a:rPr lang="es-ES_tradnl" sz="2000" dirty="0" smtClean="0">
                <a:solidFill>
                  <a:schemeClr val="bg1"/>
                </a:solidFill>
              </a:rPr>
              <a:t> digital </a:t>
            </a:r>
            <a:r>
              <a:rPr lang="es-ES_tradnl" sz="2000" dirty="0" err="1" smtClean="0">
                <a:solidFill>
                  <a:schemeClr val="bg1"/>
                </a:solidFill>
              </a:rPr>
              <a:t>download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Data </a:t>
            </a:r>
            <a:r>
              <a:rPr lang="es-ES_tradnl" sz="2000" dirty="0" err="1" smtClean="0">
                <a:solidFill>
                  <a:schemeClr val="bg1"/>
                </a:solidFill>
              </a:rPr>
              <a:t>compression</a:t>
            </a:r>
            <a:r>
              <a:rPr sz="2000" dirty="0" smtClean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is used to save storage space, it decreases the amount of data that the movies have, so that hey can be stores in smaller </a:t>
            </a:r>
            <a:r>
              <a:rPr sz="2000" dirty="0" smtClean="0">
                <a:solidFill>
                  <a:schemeClr val="bg1"/>
                </a:solidFill>
              </a:rPr>
              <a:t>places</a:t>
            </a:r>
            <a:r>
              <a:rPr lang="es-ES_tradnl" sz="2000" dirty="0" smtClean="0">
                <a:solidFill>
                  <a:schemeClr val="bg1"/>
                </a:solidFill>
              </a:rPr>
              <a:t>. 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0"/>
            <a:ext cx="4191000" cy="1569660"/>
          </a:xfrm>
          <a:prstGeom prst="rect">
            <a:avLst/>
          </a:prstGeom>
          <a:ln w="38100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Modern media players, such as QuickTime and Windows Media Player, include the software compression systems.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343400"/>
            <a:ext cx="1803400" cy="180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08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426720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May 2015</a:t>
            </a:r>
            <a:endParaRPr lang="en-US" sz="12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077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1DECFA-48C2-4B0E-B0EC-26EFDC7A440B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83598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1220</Words>
  <Application>Microsoft Macintosh PowerPoint</Application>
  <PresentationFormat>On-screen Show (4:3)</PresentationFormat>
  <Paragraphs>176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GRAPHICS, DIGITAL MEDIA, MULTIMEDIA</vt:lpstr>
      <vt:lpstr>PowerPoint Presentation</vt:lpstr>
      <vt:lpstr>Image-Processing Software</vt:lpstr>
      <vt:lpstr>Drawing software</vt:lpstr>
      <vt:lpstr>3D Modeling Software</vt:lpstr>
      <vt:lpstr>PowerPoint Presentation</vt:lpstr>
      <vt:lpstr>PowerPoint Presentation</vt:lpstr>
      <vt:lpstr>How is digital technology used in video and audio production</vt:lpstr>
      <vt:lpstr>PowerPoint Presentation</vt:lpstr>
      <vt:lpstr>Present and future applications for multimedia technology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 Alvarez</dc:creator>
  <cp:lastModifiedBy>Angela Duran</cp:lastModifiedBy>
  <cp:revision>18</cp:revision>
  <dcterms:created xsi:type="dcterms:W3CDTF">2015-05-06T18:02:06Z</dcterms:created>
  <dcterms:modified xsi:type="dcterms:W3CDTF">2015-05-14T20:44:04Z</dcterms:modified>
</cp:coreProperties>
</file>